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336" r:id="rId2"/>
    <p:sldId id="334" r:id="rId3"/>
    <p:sldId id="335" r:id="rId4"/>
    <p:sldId id="337" r:id="rId5"/>
    <p:sldId id="338" r:id="rId6"/>
    <p:sldId id="273" r:id="rId7"/>
    <p:sldId id="274" r:id="rId8"/>
    <p:sldId id="275" r:id="rId9"/>
    <p:sldId id="277" r:id="rId10"/>
    <p:sldId id="292" r:id="rId11"/>
    <p:sldId id="278" r:id="rId12"/>
    <p:sldId id="276" r:id="rId13"/>
    <p:sldId id="272" r:id="rId14"/>
    <p:sldId id="293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33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30" r:id="rId51"/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00FF"/>
    <a:srgbClr val="6600FF"/>
    <a:srgbClr val="6600CC"/>
    <a:srgbClr val="3A1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21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CE45-5A91-422C-B1AF-47DB2417109A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2D26-68F6-416D-9544-37E426784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1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2D26-68F6-416D-9544-37E426784F1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04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2D26-68F6-416D-9544-37E426784F1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5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6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4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3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0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83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94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0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34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786C-EB5E-4ED5-B1EC-9BE7CE664A8C}" type="datetimeFigureOut">
              <a:rPr lang="zh-CN" altLang="en-US" smtClean="0"/>
              <a:t>2016/11/17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E3DEA-651E-4E2F-87A6-B14520AA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4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5" y="463703"/>
            <a:ext cx="12038095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24" y="369651"/>
            <a:ext cx="6908537" cy="6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13" y="0"/>
            <a:ext cx="6532803" cy="3273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88" y="3744023"/>
            <a:ext cx="8031708" cy="24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9" y="-32905"/>
            <a:ext cx="11504762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15" y="661138"/>
            <a:ext cx="10415223" cy="4559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33" y="5394185"/>
            <a:ext cx="9273128" cy="11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72" y="144296"/>
            <a:ext cx="7118834" cy="6062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1"/>
            <a:ext cx="4846828" cy="58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72" y="252809"/>
            <a:ext cx="12257143" cy="6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91"/>
            <a:ext cx="11830165" cy="59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95666"/>
            <a:ext cx="11266667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267095"/>
            <a:ext cx="117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1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81" y="38524"/>
            <a:ext cx="9895238" cy="6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9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3" y="332058"/>
            <a:ext cx="10544556" cy="54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2" y="662333"/>
            <a:ext cx="10190476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3" y="138524"/>
            <a:ext cx="11685714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5" y="367095"/>
            <a:ext cx="11476190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8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47" y="184827"/>
            <a:ext cx="6321478" cy="33754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65" y="3560324"/>
            <a:ext cx="5798939" cy="31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4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96759"/>
            <a:ext cx="6688410" cy="4183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3" y="1400117"/>
            <a:ext cx="5883447" cy="43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7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09" y="445675"/>
            <a:ext cx="8580952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9" y="-392143"/>
            <a:ext cx="10561905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9" y="449605"/>
            <a:ext cx="11582694" cy="57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4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4" y="90905"/>
            <a:ext cx="8380952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0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116"/>
            <a:ext cx="12165222" cy="63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690562"/>
            <a:ext cx="111061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97" y="137986"/>
            <a:ext cx="10038095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4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8" y="0"/>
            <a:ext cx="8752381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82" y="0"/>
            <a:ext cx="5523809" cy="1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2" y="1235413"/>
            <a:ext cx="5011477" cy="1400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98" y="1459150"/>
            <a:ext cx="6399218" cy="2195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521" y="3871262"/>
            <a:ext cx="7028038" cy="22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72" y="0"/>
            <a:ext cx="8200000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1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20" y="0"/>
            <a:ext cx="8771428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85" y="0"/>
            <a:ext cx="10314286" cy="6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83" y="2130357"/>
            <a:ext cx="9204491" cy="4260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92" y="374091"/>
            <a:ext cx="7380952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43" y="222476"/>
            <a:ext cx="8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2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83"/>
            <a:ext cx="11911371" cy="6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195"/>
            <a:ext cx="11730456" cy="56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0" y="861795"/>
            <a:ext cx="10695238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9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2" y="34046"/>
            <a:ext cx="10895238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94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78" y="73146"/>
            <a:ext cx="7266667" cy="1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66" y="1570830"/>
            <a:ext cx="4666667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60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" y="175098"/>
            <a:ext cx="11770166" cy="57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4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0" y="0"/>
            <a:ext cx="11647619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0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77"/>
            <a:ext cx="11792070" cy="59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4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2" y="424238"/>
            <a:ext cx="10790476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6" y="0"/>
            <a:ext cx="9207940" cy="20905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33" y="2090561"/>
            <a:ext cx="8487765" cy="197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33" y="3816092"/>
            <a:ext cx="8570068" cy="19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1" y="-385286"/>
            <a:ext cx="11142857" cy="7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8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59" y="0"/>
            <a:ext cx="8049019" cy="67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0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49" y="546841"/>
            <a:ext cx="8870228" cy="48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9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632298"/>
            <a:ext cx="11669304" cy="48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0" y="254106"/>
            <a:ext cx="10038095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8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783326" y="39116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详情页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783327" y="1591782"/>
            <a:ext cx="1758829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系统时间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400800" y="1591782"/>
            <a:ext cx="1658692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详情页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83326" y="279239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地址暴露接口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783325" y="3993012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执行秒杀操作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83324" y="5193627"/>
            <a:ext cx="4276165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操作结果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649569" y="1047886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16200000">
            <a:off x="5785460" y="1648193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4630821" y="2248501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947270" y="2248500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5735389" y="3449116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742826" y="4649731"/>
            <a:ext cx="372034" cy="487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57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优化地址暴露接口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6702" y="957573"/>
            <a:ext cx="94896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Pom.xml </a:t>
            </a:r>
            <a:r>
              <a:rPr lang="zh-CN" altLang="en-US" dirty="0" smtClean="0"/>
              <a:t>中引入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客户端：</a:t>
            </a:r>
            <a:r>
              <a:rPr lang="en-US" altLang="zh-CN" dirty="0" err="1" smtClean="0"/>
              <a:t>Jedis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的相关依赖 </a:t>
            </a:r>
            <a:r>
              <a:rPr lang="en-US" altLang="zh-CN" dirty="0" smtClean="0"/>
              <a:t>2.7.3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新建一个</a:t>
            </a:r>
            <a:r>
              <a:rPr lang="en-US" altLang="zh-CN" dirty="0" err="1" smtClean="0"/>
              <a:t>RedisDao</a:t>
            </a:r>
            <a:r>
              <a:rPr lang="en-US" altLang="zh-CN" dirty="0" smtClean="0"/>
              <a:t>,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JedisPool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Redis</a:t>
            </a:r>
            <a:r>
              <a:rPr lang="zh-CN" altLang="en-US" dirty="0" smtClean="0"/>
              <a:t>中并没有实现内部对象序列化的操作，</a:t>
            </a:r>
            <a:r>
              <a:rPr lang="en-US" altLang="zh-CN" dirty="0"/>
              <a:t> Google</a:t>
            </a:r>
            <a:r>
              <a:rPr lang="zh-CN" altLang="en-US" dirty="0"/>
              <a:t>工具</a:t>
            </a:r>
            <a:r>
              <a:rPr lang="en-US" altLang="zh-CN" dirty="0" err="1">
                <a:solidFill>
                  <a:srgbClr val="FF0000"/>
                </a:solidFill>
              </a:rPr>
              <a:t>protoBuf</a:t>
            </a:r>
            <a:r>
              <a:rPr lang="zh-CN" altLang="en-US" dirty="0"/>
              <a:t>的开</a:t>
            </a:r>
            <a:r>
              <a:rPr lang="zh-CN" altLang="en-US" dirty="0" smtClean="0"/>
              <a:t>源是不错的选择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采用自定义序列化的方式，将对象转化成二进制的数组传递给</a:t>
            </a:r>
            <a:r>
              <a:rPr lang="en-US" altLang="zh-CN" dirty="0" smtClean="0"/>
              <a:t>Redis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引入</a:t>
            </a:r>
            <a:r>
              <a:rPr lang="en-US" altLang="zh-CN" dirty="0" err="1" smtClean="0"/>
              <a:t>protostuff</a:t>
            </a:r>
            <a:r>
              <a:rPr lang="zh-CN" altLang="en-US" dirty="0" smtClean="0"/>
              <a:t>依赖：</a:t>
            </a:r>
            <a:r>
              <a:rPr lang="en-US" altLang="zh-CN" dirty="0" err="1" smtClean="0"/>
              <a:t>protostuff</a:t>
            </a:r>
            <a:r>
              <a:rPr lang="en-US" altLang="zh-CN" dirty="0" smtClean="0"/>
              <a:t>-core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protostuff</a:t>
            </a:r>
            <a:r>
              <a:rPr lang="en-US" altLang="zh-CN" dirty="0" smtClean="0"/>
              <a:t>-runtime  1.0.8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实现</a:t>
            </a:r>
            <a:r>
              <a:rPr lang="en-US" altLang="zh-CN" dirty="0" err="1" smtClean="0"/>
              <a:t>getSecKill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putSeckill</a:t>
            </a:r>
            <a:r>
              <a:rPr lang="zh-CN" altLang="en-US" dirty="0" smtClean="0"/>
              <a:t>方法，详情见下一页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简历</a:t>
            </a:r>
            <a:r>
              <a:rPr lang="en-US" altLang="zh-CN" dirty="0" smtClean="0"/>
              <a:t>Junit</a:t>
            </a:r>
            <a:r>
              <a:rPr lang="zh-CN" altLang="en-US" dirty="0" smtClean="0"/>
              <a:t>单元测试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配置文件中定义</a:t>
            </a:r>
            <a:r>
              <a:rPr lang="en-US" altLang="zh-CN" dirty="0" err="1" smtClean="0"/>
              <a:t>RedisDao</a:t>
            </a:r>
            <a:r>
              <a:rPr lang="zh-CN" altLang="en-US" dirty="0" smtClean="0"/>
              <a:t>，并且使用构造注入的方法。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&lt;constructor-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  index = “0”  value = “localhost” /&gt;</a:t>
            </a:r>
            <a:br>
              <a:rPr lang="en-US" altLang="zh-CN" dirty="0" smtClean="0"/>
            </a:br>
            <a:r>
              <a:rPr lang="en-US" altLang="zh-CN" dirty="0" smtClean="0"/>
              <a:t> 	 &lt;constructor-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  index = “1”  value = “6379” /&gt;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9.</a:t>
            </a:r>
            <a:r>
              <a:rPr lang="zh-CN" altLang="en-US" dirty="0" smtClean="0"/>
              <a:t>把</a:t>
            </a:r>
            <a:r>
              <a:rPr lang="en-US" altLang="zh-CN" dirty="0" err="1" smtClean="0"/>
              <a:t>RedisDao</a:t>
            </a:r>
            <a:r>
              <a:rPr lang="zh-CN" altLang="en-US" dirty="0" smtClean="0"/>
              <a:t>注入到</a:t>
            </a:r>
            <a:r>
              <a:rPr lang="en-US" altLang="zh-CN" dirty="0" err="1" smtClean="0"/>
              <a:t>RedisDervice</a:t>
            </a:r>
            <a:r>
              <a:rPr lang="zh-CN" altLang="en-US" dirty="0" smtClean="0"/>
              <a:t>当中，加入缓存优化，详情见截图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73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19" y="770333"/>
            <a:ext cx="5483419" cy="2909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9" y="3813717"/>
            <a:ext cx="8473717" cy="282889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68791" y="989616"/>
            <a:ext cx="2620536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get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获取缓存内容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68791" y="3813717"/>
            <a:ext cx="2620536" cy="6006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put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存入缓存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74" y="1707780"/>
            <a:ext cx="7346003" cy="307609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869473" y="713678"/>
            <a:ext cx="2620536" cy="5420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Service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层访问优化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6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688" y="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事务的执行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727570" y="1325563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pdate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减库存 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rowLock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727570" y="2651126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insert 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购买明细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27569" y="4159405"/>
            <a:ext cx="4276165" cy="144997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Commit / rollback </a:t>
            </a:r>
          </a:p>
          <a:p>
            <a:pPr algn="ctr"/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freeLock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上下箭头 6"/>
          <p:cNvSpPr/>
          <p:nvPr/>
        </p:nvSpPr>
        <p:spPr>
          <a:xfrm>
            <a:off x="5557244" y="1966709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下箭头 7"/>
          <p:cNvSpPr/>
          <p:nvPr/>
        </p:nvSpPr>
        <p:spPr>
          <a:xfrm>
            <a:off x="5557244" y="3292272"/>
            <a:ext cx="308517" cy="8075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84507" y="2103996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84488" y="2103996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49666" y="3518259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4488" y="3518259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5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20" y="0"/>
            <a:ext cx="10515600" cy="1059366"/>
          </a:xfrm>
        </p:spPr>
        <p:txBody>
          <a:bodyPr/>
          <a:lstStyle/>
          <a:p>
            <a:pPr algn="ctr"/>
            <a:r>
              <a:rPr lang="zh-CN" altLang="en-US" dirty="0" smtClean="0"/>
              <a:t>简单优化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894838" y="105936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insert 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购买明细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上下箭头 5"/>
          <p:cNvSpPr/>
          <p:nvPr/>
        </p:nvSpPr>
        <p:spPr>
          <a:xfrm>
            <a:off x="5713361" y="1743684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40624" y="188097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40605" y="188097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94838" y="2524877"/>
            <a:ext cx="4276165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pdate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减库存  </a:t>
            </a:r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rowLock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上下箭头 9"/>
          <p:cNvSpPr/>
          <p:nvPr/>
        </p:nvSpPr>
        <p:spPr>
          <a:xfrm>
            <a:off x="5743098" y="3252465"/>
            <a:ext cx="308517" cy="6439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361" y="3389752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网络延迟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70342" y="3389752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13532" y="4160611"/>
            <a:ext cx="4276165" cy="83634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Commit / rollback </a:t>
            </a:r>
          </a:p>
          <a:p>
            <a:pPr algn="ctr"/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freeLock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31185" y="3214503"/>
            <a:ext cx="7181385" cy="254269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7057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简单优化减少</a:t>
            </a:r>
            <a:r>
              <a:rPr lang="en-US" altLang="zh-CN" sz="4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RowLock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持有时间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2097" y="957573"/>
            <a:ext cx="9489688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改变执行顺序，先</a:t>
            </a:r>
            <a:r>
              <a:rPr lang="en-US" altLang="zh-CN" dirty="0" smtClean="0"/>
              <a:t>insert </a:t>
            </a:r>
            <a:r>
              <a:rPr lang="zh-CN" altLang="en-US" dirty="0" smtClean="0"/>
              <a:t>再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减库存，最后</a:t>
            </a:r>
            <a:r>
              <a:rPr lang="en-US" altLang="zh-CN" dirty="0" smtClean="0"/>
              <a:t>commit/rollback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" y="1551770"/>
            <a:ext cx="5635848" cy="258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07" y="3966970"/>
            <a:ext cx="5305372" cy="2465491"/>
          </a:xfrm>
          <a:prstGeom prst="rect">
            <a:avLst/>
          </a:prstGeom>
        </p:spPr>
      </p:pic>
      <p:sp>
        <p:nvSpPr>
          <p:cNvPr id="9" name="圆角右箭头 8"/>
          <p:cNvSpPr/>
          <p:nvPr/>
        </p:nvSpPr>
        <p:spPr>
          <a:xfrm rot="5400000">
            <a:off x="5960569" y="2965517"/>
            <a:ext cx="949686" cy="9873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6127" y="2707289"/>
            <a:ext cx="120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简单优化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76035" y="4725583"/>
            <a:ext cx="5629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Question</a:t>
            </a:r>
            <a:r>
              <a:rPr lang="zh-CN" altLang="en-US" dirty="0" smtClean="0"/>
              <a:t>：先</a:t>
            </a:r>
            <a:r>
              <a:rPr lang="en-US" altLang="zh-CN" dirty="0"/>
              <a:t>insert</a:t>
            </a:r>
            <a:r>
              <a:rPr lang="zh-CN" altLang="en-US" dirty="0"/>
              <a:t>，等于忽略了库存不足的情况，岂不是插入了</a:t>
            </a:r>
            <a:r>
              <a:rPr lang="zh-CN" altLang="en-US" dirty="0" smtClean="0"/>
              <a:t>很多？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70C0"/>
                </a:solidFill>
              </a:rPr>
              <a:t>但是</a:t>
            </a:r>
            <a:r>
              <a:rPr lang="zh-CN" altLang="en-US" dirty="0">
                <a:solidFill>
                  <a:srgbClr val="0070C0"/>
                </a:solidFill>
              </a:rPr>
              <a:t>后来自己一想，插入了并不一定提交，只有在</a:t>
            </a:r>
            <a:r>
              <a:rPr lang="en-US" altLang="zh-CN" dirty="0">
                <a:solidFill>
                  <a:srgbClr val="0070C0"/>
                </a:solidFill>
              </a:rPr>
              <a:t>update</a:t>
            </a:r>
            <a:r>
              <a:rPr lang="zh-CN" altLang="en-US" dirty="0">
                <a:solidFill>
                  <a:srgbClr val="0070C0"/>
                </a:solidFill>
              </a:rPr>
              <a:t>成功才会提交，这样就通了。 赞赞赞赞</a:t>
            </a:r>
          </a:p>
        </p:txBody>
      </p:sp>
    </p:spTree>
    <p:extLst>
      <p:ext uri="{BB962C8B-B14F-4D97-AF65-F5344CB8AC3E}">
        <p14:creationId xmlns:p14="http://schemas.microsoft.com/office/powerpoint/2010/main" val="376133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286" y="401106"/>
            <a:ext cx="10515600" cy="50051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深度优化</a:t>
            </a:r>
            <a:r>
              <a:rPr lang="en-US" altLang="zh-CN" dirty="0" smtClean="0"/>
              <a:t>	</a:t>
            </a:r>
            <a:r>
              <a:rPr lang="zh-CN" altLang="en-US" sz="3100" dirty="0" smtClean="0">
                <a:solidFill>
                  <a:srgbClr val="FF0000"/>
                </a:solidFill>
              </a:rPr>
              <a:t>事务</a:t>
            </a:r>
            <a:r>
              <a:rPr lang="en-US" altLang="zh-CN" sz="3100" dirty="0">
                <a:solidFill>
                  <a:srgbClr val="FF0000"/>
                </a:solidFill>
              </a:rPr>
              <a:t>SQL</a:t>
            </a:r>
            <a:r>
              <a:rPr lang="zh-CN" altLang="en-US" sz="3100" dirty="0">
                <a:solidFill>
                  <a:srgbClr val="FF0000"/>
                </a:solidFill>
              </a:rPr>
              <a:t>在</a:t>
            </a:r>
            <a:r>
              <a:rPr lang="en-US" altLang="zh-CN" sz="3100" dirty="0">
                <a:solidFill>
                  <a:srgbClr val="FF0000"/>
                </a:solidFill>
              </a:rPr>
              <a:t>MySQL</a:t>
            </a:r>
            <a:r>
              <a:rPr lang="zh-CN" altLang="en-US" sz="3100" dirty="0">
                <a:solidFill>
                  <a:srgbClr val="FF0000"/>
                </a:solidFill>
              </a:rPr>
              <a:t>端执行</a:t>
            </a:r>
            <a:r>
              <a:rPr lang="en-US" altLang="zh-CN" sz="3100" dirty="0">
                <a:solidFill>
                  <a:srgbClr val="FF0000"/>
                </a:solidFill>
              </a:rPr>
              <a:t>(</a:t>
            </a:r>
            <a:r>
              <a:rPr lang="zh-CN" altLang="en-US" sz="3100" dirty="0">
                <a:solidFill>
                  <a:srgbClr val="FF0000"/>
                </a:solidFill>
              </a:rPr>
              <a:t>存储过程</a:t>
            </a:r>
            <a:r>
              <a:rPr lang="en-US" altLang="zh-CN" sz="3100" dirty="0">
                <a:solidFill>
                  <a:srgbClr val="FF0000"/>
                </a:solidFill>
              </a:rPr>
              <a:t>)</a:t>
            </a:r>
            <a:br>
              <a:rPr lang="en-US" altLang="zh-CN" sz="3100" dirty="0">
                <a:solidFill>
                  <a:srgbClr val="FF0000"/>
                </a:solidFill>
              </a:rPr>
            </a:br>
            <a:endParaRPr lang="zh-CN" altLang="en-US" sz="3100" dirty="0"/>
          </a:p>
        </p:txBody>
      </p:sp>
      <p:sp>
        <p:nvSpPr>
          <p:cNvPr id="6" name="文本框 5"/>
          <p:cNvSpPr txBox="1"/>
          <p:nvPr/>
        </p:nvSpPr>
        <p:spPr>
          <a:xfrm>
            <a:off x="1008403" y="1415549"/>
            <a:ext cx="97257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新建一个</a:t>
            </a:r>
            <a:r>
              <a:rPr lang="en-US" altLang="zh-CN" dirty="0" smtClean="0"/>
              <a:t>secKill.sql </a:t>
            </a:r>
            <a:r>
              <a:rPr lang="zh-CN" altLang="en-US" dirty="0" smtClean="0"/>
              <a:t>，编写存储过程。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启动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console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mysql –u root – Dseckill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-D </a:t>
            </a:r>
            <a:r>
              <a:rPr lang="zh-CN" altLang="en-US" dirty="0" smtClean="0"/>
              <a:t>表示使用哪个数据库</a:t>
            </a:r>
            <a:r>
              <a:rPr lang="en-US" altLang="zh-CN" dirty="0" smtClean="0"/>
              <a:t>,system clear </a:t>
            </a:r>
            <a:r>
              <a:rPr lang="zh-CN" altLang="en-US" dirty="0" smtClean="0"/>
              <a:t>清屏）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DELIMITER $$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粘贴存储</a:t>
            </a:r>
            <a:r>
              <a:rPr lang="zh-CN" altLang="en-US" dirty="0" smtClean="0"/>
              <a:t>过程，编译一下看看有没有错误（</a:t>
            </a:r>
            <a:r>
              <a:rPr lang="zh-CN" altLang="en-US" dirty="0" smtClean="0">
                <a:solidFill>
                  <a:srgbClr val="0000FF"/>
                </a:solidFill>
              </a:rPr>
              <a:t>详细代码见下一页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show create procedure  </a:t>
            </a:r>
            <a:r>
              <a:rPr lang="en-US" altLang="zh-CN" dirty="0" err="1" smtClean="0"/>
              <a:t>procedure_seckill</a:t>
            </a:r>
            <a:r>
              <a:rPr lang="en-US" altLang="zh-CN" dirty="0" smtClean="0"/>
              <a:t>\G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\G </a:t>
            </a:r>
            <a:r>
              <a:rPr lang="zh-CN" altLang="en-US" dirty="0" smtClean="0"/>
              <a:t>用法：查询结果按列打印）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DELIMITER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set @r_result= -3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call execute_seckill( 1003, 13502178891 , now() , @r_result )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select @r_result</a:t>
            </a:r>
          </a:p>
        </p:txBody>
      </p:sp>
      <p:sp>
        <p:nvSpPr>
          <p:cNvPr id="9" name="矩形 8"/>
          <p:cNvSpPr/>
          <p:nvPr/>
        </p:nvSpPr>
        <p:spPr>
          <a:xfrm>
            <a:off x="6110086" y="4573436"/>
            <a:ext cx="73580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温馨提示：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</a:rPr>
              <a:t>存储过程优化，减少事务行级锁的持有时间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</a:rPr>
              <a:t>不要过度依赖存储过程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0000FF"/>
                </a:solidFill>
              </a:rPr>
              <a:t>简单</a:t>
            </a:r>
            <a:r>
              <a:rPr lang="zh-CN" altLang="en-US" dirty="0" smtClean="0">
                <a:solidFill>
                  <a:srgbClr val="0000FF"/>
                </a:solidFill>
              </a:rPr>
              <a:t>的逻辑可以使用存储过程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0000FF"/>
                </a:solidFill>
              </a:rPr>
              <a:t>qps:</a:t>
            </a:r>
            <a:r>
              <a:rPr lang="zh-CN" altLang="en-US" dirty="0" smtClean="0">
                <a:solidFill>
                  <a:srgbClr val="0000FF"/>
                </a:solidFill>
              </a:rPr>
              <a:t>一个秒杀单</a:t>
            </a:r>
            <a:r>
              <a:rPr lang="en-US" altLang="zh-CN" dirty="0" smtClean="0">
                <a:solidFill>
                  <a:srgbClr val="0000FF"/>
                </a:solidFill>
              </a:rPr>
              <a:t>6000/qps</a:t>
            </a:r>
          </a:p>
        </p:txBody>
      </p:sp>
    </p:spTree>
    <p:extLst>
      <p:ext uri="{BB962C8B-B14F-4D97-AF65-F5344CB8AC3E}">
        <p14:creationId xmlns:p14="http://schemas.microsoft.com/office/powerpoint/2010/main" val="27349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8787163" cy="720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存储秒杀过程 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 ;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转换为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$$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告诉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,mysql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该段命令是否已经结束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了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参数定义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表示输入参数 能被使用，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表示输出参数 不能被使用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insert ignore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若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存在相同的记录，则忽略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row_count():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返回上一条修改类型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(delete,update,insert)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影响的行数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row_count:0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表示为修改数据 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:&gt;0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表示修改的行数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:&lt;0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错误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未执行修改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DELIMITER $$  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‘seckill’.‘execute_seckill’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v_seckill_id bigint ,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v_phone bigint ,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v_kill_time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,out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r_result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DECLARE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insert_count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DEFAULT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START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TRANSACTION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endParaRPr lang="en-US" altLang="zh-CN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ignore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success_killed (seckill_id , user_phone , create_time)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(v_seckill_id , v_phone , v_kill_time ) 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row_count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insert_count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IF(insert_count =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-1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ELSEIF(insert_count &lt;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-2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update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seckill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–1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seckill_id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v_seckill_id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end_time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v_kill_time 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start_time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 v_kill_time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66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0 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row_count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insert_count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IF(insert_count =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0;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ELSEIF(insert_count &lt; 0)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r_result = -2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r_result = 1 ;</a:t>
            </a:r>
          </a:p>
          <a:p>
            <a:pPr>
              <a:lnSpc>
                <a:spcPts val="15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IF;</a:t>
            </a:r>
            <a:endParaRPr lang="en-US" altLang="zh-CN" sz="12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IF;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$$  </a:t>
            </a: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6381" y="5558538"/>
            <a:ext cx="694720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执行存储过程 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DELIMITER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@r_result= -3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 execute_seckill(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1003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13502178891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, now() , @r_result ) ;</a:t>
            </a:r>
          </a:p>
          <a:p>
            <a:pPr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@r_result</a:t>
            </a: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19" y="875617"/>
            <a:ext cx="12447619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1654" y="0"/>
            <a:ext cx="10515600" cy="60503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smtClean="0"/>
              <a:t>Seckill</a:t>
            </a:r>
            <a:r>
              <a:rPr lang="zh-CN" altLang="en-US" sz="3200" dirty="0" smtClean="0"/>
              <a:t>项目调用存储过程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9" y="814039"/>
            <a:ext cx="10011338" cy="20748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816" y="2465182"/>
            <a:ext cx="9725723" cy="269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6600FF"/>
                </a:solidFill>
              </a:rPr>
              <a:t>使用</a:t>
            </a:r>
            <a:r>
              <a:rPr lang="en-US" altLang="zh-CN" dirty="0" smtClean="0">
                <a:solidFill>
                  <a:srgbClr val="6600FF"/>
                </a:solidFill>
              </a:rPr>
              <a:t>mybatis</a:t>
            </a:r>
            <a:r>
              <a:rPr lang="zh-CN" altLang="en-US" dirty="0" smtClean="0">
                <a:solidFill>
                  <a:srgbClr val="6600FF"/>
                </a:solidFill>
              </a:rPr>
              <a:t>来调用存储过程</a:t>
            </a:r>
            <a:endParaRPr lang="en-US" altLang="zh-CN" dirty="0" smtClean="0">
              <a:solidFill>
                <a:srgbClr val="66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“killByProcedure”  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statementType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“CALLABLE”&gt;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call execute_seckill(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#{seckillId , jdbcType = BIGINT,mode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#{phone, jdbcType = BIGINT,mode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#{killTime, jdbcType = TIMESTAMP,mode = IN},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#{result, jdbcType = INTEGER,mode = OUT}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zh-CN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)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72" y="452250"/>
            <a:ext cx="8533333" cy="14696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008" y="5311351"/>
            <a:ext cx="9725723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引入</a:t>
            </a:r>
            <a:r>
              <a:rPr lang="en-US" altLang="zh-CN" dirty="0" err="1" smtClean="0"/>
              <a:t>common.collections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相关的依赖，用</a:t>
            </a:r>
            <a:r>
              <a:rPr lang="en-US" altLang="zh-CN" dirty="0" err="1" smtClean="0"/>
              <a:t>MapUtils.getInteger</a:t>
            </a:r>
            <a:r>
              <a:rPr lang="en-US" altLang="zh-CN" dirty="0" smtClean="0"/>
              <a:t>(map,”result”,-2);</a:t>
            </a:r>
          </a:p>
        </p:txBody>
      </p:sp>
    </p:spTree>
    <p:extLst>
      <p:ext uri="{BB962C8B-B14F-4D97-AF65-F5344CB8AC3E}">
        <p14:creationId xmlns:p14="http://schemas.microsoft.com/office/powerpoint/2010/main" val="39737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61" y="507114"/>
            <a:ext cx="10515600" cy="74713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系统</a:t>
            </a:r>
            <a:r>
              <a:rPr lang="zh-CN" altLang="en-US" dirty="0"/>
              <a:t>可能用到哪些</a:t>
            </a:r>
            <a:r>
              <a:rPr lang="zh-CN" altLang="en-US" dirty="0" smtClean="0"/>
              <a:t>服务</a:t>
            </a:r>
            <a:r>
              <a:rPr lang="zh-CN" altLang="en-US" sz="3100" dirty="0">
                <a:solidFill>
                  <a:srgbClr val="FF0000"/>
                </a:solidFill>
              </a:rPr>
              <a:t/>
            </a:r>
            <a:br>
              <a:rPr lang="zh-CN" altLang="en-US" sz="3100" dirty="0">
                <a:solidFill>
                  <a:srgbClr val="FF0000"/>
                </a:solidFill>
              </a:rPr>
            </a:br>
            <a:endParaRPr lang="zh-CN" altLang="en-US" sz="3100" dirty="0"/>
          </a:p>
        </p:txBody>
      </p:sp>
      <p:sp>
        <p:nvSpPr>
          <p:cNvPr id="5" name="圆角矩形 4"/>
          <p:cNvSpPr/>
          <p:nvPr/>
        </p:nvSpPr>
        <p:spPr>
          <a:xfrm>
            <a:off x="3359578" y="154432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CDN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359579" y="2636150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WebServer : Nginx + Jetty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359579" y="486868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MySQL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59579" y="3687888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151541" y="524109"/>
            <a:ext cx="3387130" cy="60063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流量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51541" y="1773046"/>
            <a:ext cx="3387131" cy="6006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CDN</a:t>
            </a: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缓存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14041" y="802888"/>
            <a:ext cx="2219091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Nginx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73245" y="802887"/>
            <a:ext cx="2219091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Nginx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2858" y="3007112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64058" y="3007111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82790" y="3007110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Jetty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6230" y="154776"/>
            <a:ext cx="6339468" cy="1428697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6117" y="2373680"/>
            <a:ext cx="6679581" cy="1640759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935" y="4959091"/>
            <a:ext cx="6729763" cy="1646150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82858" y="5601629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64058" y="5601628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482790" y="5601627"/>
            <a:ext cx="1795344" cy="622173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DB-3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64058" y="154777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智能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解析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5466" y="2373681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逻辑集群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4058" y="4959091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分库分表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787805" y="1773046"/>
            <a:ext cx="1025912" cy="501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2787805" y="4125951"/>
            <a:ext cx="1025912" cy="69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02062" y="4204603"/>
            <a:ext cx="2308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mod(seckillId)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958361" y="3144644"/>
            <a:ext cx="1193180" cy="105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47968" y="2948864"/>
            <a:ext cx="3512416" cy="1281314"/>
          </a:xfrm>
          <a:prstGeom prst="rect">
            <a:avLst/>
          </a:prstGeom>
          <a:noFill/>
          <a:ln w="38100">
            <a:solidFill>
              <a:srgbClr val="FF7C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723151" y="3593304"/>
            <a:ext cx="953212" cy="421135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0478213" y="3593304"/>
            <a:ext cx="953212" cy="42113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Redis</a:t>
            </a:r>
            <a:endParaRPr lang="zh-CN" altLang="en-US" sz="2000" dirty="0">
              <a:solidFill>
                <a:srgbClr val="00B05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43639" y="2948864"/>
            <a:ext cx="176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缓存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集群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7021554" y="5252186"/>
            <a:ext cx="1193180" cy="1059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310610" y="5252186"/>
            <a:ext cx="2901943" cy="1123394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统计分析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左箭头 35"/>
          <p:cNvSpPr/>
          <p:nvPr/>
        </p:nvSpPr>
        <p:spPr>
          <a:xfrm>
            <a:off x="6908179" y="578717"/>
            <a:ext cx="1053792" cy="4914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9332150" y="1258185"/>
            <a:ext cx="1025912" cy="479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5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30" grpId="0" animBg="1"/>
      <p:bldP spid="31" grpId="0" animBg="1"/>
      <p:bldP spid="3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798" y="458216"/>
            <a:ext cx="10515600" cy="91869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可能参与的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   集群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化部署感性的认识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437636" y="181225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开发：前端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+ 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后端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437637" y="2904081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测试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LoadRunner </a:t>
            </a:r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000" dirty="0" err="1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jmeter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37637" y="513661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运维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37637" y="3955819"/>
            <a:ext cx="5359253" cy="6006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DBA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787798" y="5737254"/>
            <a:ext cx="10515600" cy="91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5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数据库设计与实现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DML</a:t>
            </a:r>
            <a:r>
              <a:rPr lang="zh-CN" altLang="en-US" sz="2400" dirty="0"/>
              <a:t>（</a:t>
            </a:r>
            <a:r>
              <a:rPr lang="en-US" altLang="zh-CN" sz="2400" dirty="0"/>
              <a:t>data manipulation language</a:t>
            </a:r>
            <a:r>
              <a:rPr lang="zh-CN" altLang="en-US" sz="2400" dirty="0"/>
              <a:t>）是数据操纵语言：它们是</a:t>
            </a:r>
            <a:r>
              <a:rPr lang="en-US" altLang="zh-CN" sz="2400" dirty="0"/>
              <a:t>SELECT</a:t>
            </a:r>
            <a:r>
              <a:rPr lang="zh-CN" altLang="en-US" sz="2400" dirty="0"/>
              <a:t>、</a:t>
            </a:r>
            <a:r>
              <a:rPr lang="en-US" altLang="zh-CN" sz="2400" dirty="0"/>
              <a:t>UPDATE</a:t>
            </a:r>
            <a:r>
              <a:rPr lang="zh-CN" altLang="en-US" sz="2400" dirty="0"/>
              <a:t>、</a:t>
            </a:r>
            <a:r>
              <a:rPr lang="en-US" altLang="zh-CN" sz="2400" dirty="0"/>
              <a:t>INSERT</a:t>
            </a:r>
            <a:r>
              <a:rPr lang="zh-CN" altLang="en-US" sz="2400" dirty="0"/>
              <a:t>、</a:t>
            </a:r>
            <a:r>
              <a:rPr lang="en-US" altLang="zh-CN" sz="2400" dirty="0"/>
              <a:t>DELETE</a:t>
            </a:r>
            <a:r>
              <a:rPr lang="zh-CN" altLang="en-US" sz="2400" dirty="0"/>
              <a:t>，就象它的名字一样，这</a:t>
            </a:r>
            <a:r>
              <a:rPr lang="en-US" altLang="zh-CN" sz="2400" dirty="0"/>
              <a:t>4</a:t>
            </a:r>
            <a:r>
              <a:rPr lang="zh-CN" altLang="en-US" sz="2400" dirty="0"/>
              <a:t>条命令是用来对数据库里的数据进行操作的语言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/>
              <a:t>DDL</a:t>
            </a:r>
            <a:r>
              <a:rPr lang="zh-CN" altLang="en-US" sz="2400" dirty="0"/>
              <a:t>（</a:t>
            </a:r>
            <a:r>
              <a:rPr lang="en-US" altLang="zh-CN" sz="2400" dirty="0"/>
              <a:t>data definition language</a:t>
            </a:r>
            <a:r>
              <a:rPr lang="zh-CN" altLang="en-US" sz="2400" dirty="0"/>
              <a:t>）是数据定义语言：</a:t>
            </a:r>
            <a:r>
              <a:rPr lang="en-US" altLang="zh-CN" sz="2400" dirty="0"/>
              <a:t>DDL</a:t>
            </a:r>
            <a:r>
              <a:rPr lang="zh-CN" altLang="en-US" sz="2400" dirty="0"/>
              <a:t>比</a:t>
            </a:r>
            <a:r>
              <a:rPr lang="en-US" altLang="zh-CN" sz="2400" dirty="0"/>
              <a:t>DML</a:t>
            </a:r>
            <a:r>
              <a:rPr lang="zh-CN" altLang="en-US" sz="2400" dirty="0"/>
              <a:t>要多，主要的命令有</a:t>
            </a:r>
            <a:r>
              <a:rPr lang="en-US" altLang="zh-CN" sz="2400" dirty="0"/>
              <a:t>CREATE</a:t>
            </a:r>
            <a:r>
              <a:rPr lang="zh-CN" altLang="en-US" sz="2400" dirty="0"/>
              <a:t>、</a:t>
            </a:r>
            <a:r>
              <a:rPr lang="en-US" altLang="zh-CN" sz="2400" dirty="0"/>
              <a:t>ALTER</a:t>
            </a:r>
            <a:r>
              <a:rPr lang="zh-CN" altLang="en-US" sz="2400" dirty="0"/>
              <a:t>、</a:t>
            </a:r>
            <a:r>
              <a:rPr lang="en-US" altLang="zh-CN" sz="2400" dirty="0"/>
              <a:t>DROP</a:t>
            </a:r>
            <a:r>
              <a:rPr lang="zh-CN" altLang="en-US" sz="2400" dirty="0"/>
              <a:t>等，</a:t>
            </a:r>
            <a:r>
              <a:rPr lang="en-US" altLang="zh-CN" sz="2400" dirty="0"/>
              <a:t>DDL</a:t>
            </a:r>
            <a:r>
              <a:rPr lang="zh-CN" altLang="en-US" sz="2400" dirty="0"/>
              <a:t>主要是用在定义或改变表（</a:t>
            </a:r>
            <a:r>
              <a:rPr lang="en-US" altLang="zh-CN" sz="2400" dirty="0"/>
              <a:t>TABLE</a:t>
            </a:r>
            <a:r>
              <a:rPr lang="zh-CN" altLang="en-US" sz="2400" dirty="0"/>
              <a:t>）的结构，数据类型，表之间的链接和约束等初始化工作上，他们大多在建立表时使用。</a:t>
            </a:r>
          </a:p>
          <a:p>
            <a:r>
              <a:rPr lang="en-US" altLang="zh-CN" sz="2400" dirty="0"/>
              <a:t>DCL</a:t>
            </a:r>
            <a:r>
              <a:rPr lang="zh-CN" altLang="en-US" sz="2400" dirty="0"/>
              <a:t>（</a:t>
            </a:r>
            <a:r>
              <a:rPr lang="en-US" altLang="zh-CN" sz="2400" dirty="0" smtClean="0"/>
              <a:t>Data Control Language</a:t>
            </a:r>
            <a:r>
              <a:rPr lang="zh-CN" altLang="en-US" sz="2400" dirty="0"/>
              <a:t>）是数据库控制语言：是用来设置或更改数据库用户或角色权限的语句，包括（</a:t>
            </a:r>
            <a:r>
              <a:rPr lang="en-US" altLang="zh-CN" sz="2400" dirty="0" err="1"/>
              <a:t>grant,deny,revoke</a:t>
            </a:r>
            <a:r>
              <a:rPr lang="zh-CN" altLang="en-US" sz="2400" dirty="0"/>
              <a:t>等）语句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Mybatis</a:t>
            </a:r>
            <a:r>
              <a:rPr lang="zh-CN" altLang="en-US" sz="2400" dirty="0" smtClean="0"/>
              <a:t>理解和使用技巧</a:t>
            </a:r>
            <a:endParaRPr lang="en-US" altLang="zh-CN" sz="2400" dirty="0" smtClean="0"/>
          </a:p>
          <a:p>
            <a:r>
              <a:rPr lang="en-US" altLang="zh-CN" sz="2400" dirty="0" smtClean="0"/>
              <a:t>Mybatis</a:t>
            </a:r>
            <a:r>
              <a:rPr lang="zh-CN" altLang="en-US" sz="2400" dirty="0" smtClean="0"/>
              <a:t>整合</a:t>
            </a:r>
            <a:r>
              <a:rPr lang="en-US" altLang="zh-CN" sz="2400" dirty="0" smtClean="0"/>
              <a:t>Spring</a:t>
            </a:r>
            <a:r>
              <a:rPr lang="zh-CN" altLang="en-US" sz="2400" dirty="0" smtClean="0"/>
              <a:t>技巧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3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979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业务层设计</a:t>
            </a:r>
            <a:r>
              <a:rPr lang="zh-CN" altLang="en-US" dirty="0"/>
              <a:t>与实现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757595"/>
            <a:ext cx="10515600" cy="4537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业务接口设计和封装，站在用户的角度去设计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SpringIOC </a:t>
            </a:r>
            <a:r>
              <a:rPr lang="zh-CN" altLang="en-US" dirty="0" smtClean="0"/>
              <a:t>配置技巧，事务、注解包扫描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</a:t>
            </a:r>
            <a:r>
              <a:rPr lang="zh-CN" altLang="en-US" dirty="0" smtClean="0"/>
              <a:t>声明式事务使用和理解，什么时候提交</a:t>
            </a:r>
            <a:r>
              <a:rPr lang="en-US" altLang="zh-CN" dirty="0" smtClean="0"/>
              <a:t>/</a:t>
            </a:r>
            <a:r>
              <a:rPr lang="zh-CN" altLang="en-US" dirty="0" smtClean="0"/>
              <a:t>回滚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mtClean="0"/>
              <a:t>WEB</a:t>
            </a:r>
            <a:r>
              <a:rPr lang="zh-CN" altLang="en-US" smtClean="0"/>
              <a:t>层</a:t>
            </a:r>
            <a:r>
              <a:rPr lang="zh-CN" altLang="en-US" dirty="0"/>
              <a:t>设计与实现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233961" y="1947166"/>
            <a:ext cx="8694234" cy="4537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Restful</a:t>
            </a:r>
            <a:r>
              <a:rPr lang="zh-CN" altLang="en-US" dirty="0" smtClean="0"/>
              <a:t>接口运用，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写，</a:t>
            </a:r>
            <a:r>
              <a:rPr lang="en-US" altLang="zh-CN" dirty="0" smtClean="0"/>
              <a:t>Get</a:t>
            </a:r>
            <a:r>
              <a:rPr lang="zh-CN" altLang="en-US" dirty="0" smtClean="0"/>
              <a:t>读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SpringMVC</a:t>
            </a:r>
            <a:r>
              <a:rPr lang="zh-CN" altLang="en-US" dirty="0" smtClean="0"/>
              <a:t>使用技巧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前端交互分析过程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Bootstrap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JS</a:t>
            </a:r>
            <a:r>
              <a:rPr lang="zh-CN" altLang="en-US" smtClean="0"/>
              <a:t>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4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877" y="-140382"/>
            <a:ext cx="6833507" cy="3947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19" y="0"/>
            <a:ext cx="2647619" cy="54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02" y="2639527"/>
            <a:ext cx="5686114" cy="3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4" y="204281"/>
            <a:ext cx="4682247" cy="5252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1" y="204281"/>
            <a:ext cx="5583237" cy="54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97"/>
            <a:ext cx="6323972" cy="26945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72" y="175097"/>
            <a:ext cx="5822812" cy="2772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453" y="3132306"/>
            <a:ext cx="6670155" cy="31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</TotalTime>
  <Words>801</Words>
  <Application>Microsoft Office PowerPoint</Application>
  <PresentationFormat>宽屏</PresentationFormat>
  <Paragraphs>156</Paragraphs>
  <Slides>66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黑体</vt:lpstr>
      <vt:lpstr>宋体</vt:lpstr>
      <vt:lpstr>微软雅黑</vt:lpstr>
      <vt:lpstr>Arial</vt:lpstr>
      <vt:lpstr>Calibri</vt:lpstr>
      <vt:lpstr>Calibri Light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使用Redis优化地址暴露接口</vt:lpstr>
      <vt:lpstr>PowerPoint 演示文稿</vt:lpstr>
      <vt:lpstr>PowerPoint 演示文稿</vt:lpstr>
      <vt:lpstr>事务的执行</vt:lpstr>
      <vt:lpstr>简单优化</vt:lpstr>
      <vt:lpstr>简单优化减少RowLock持有时间</vt:lpstr>
      <vt:lpstr>深度优化 事务SQL在MySQL端执行(存储过程) </vt:lpstr>
      <vt:lpstr>PowerPoint 演示文稿</vt:lpstr>
      <vt:lpstr>Seckill项目调用存储过程</vt:lpstr>
      <vt:lpstr>系统可能用到哪些服务 </vt:lpstr>
      <vt:lpstr>PowerPoint 演示文稿</vt:lpstr>
      <vt:lpstr>可能参与的角色   集群化部署感性的认识 </vt:lpstr>
      <vt:lpstr>数据库设计与实现</vt:lpstr>
      <vt:lpstr>业务层设计与实现</vt:lpstr>
      <vt:lpstr>WEB层设计与实现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127</cp:revision>
  <dcterms:created xsi:type="dcterms:W3CDTF">2016-11-06T07:26:47Z</dcterms:created>
  <dcterms:modified xsi:type="dcterms:W3CDTF">2016-11-17T12:17:30Z</dcterms:modified>
</cp:coreProperties>
</file>